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13"/>
  </p:normalViewPr>
  <p:slideViewPr>
    <p:cSldViewPr snapToGrid="0" snapToObjects="1">
      <p:cViewPr varScale="1">
        <p:scale>
          <a:sx n="120" d="100"/>
          <a:sy n="120" d="100"/>
        </p:scale>
        <p:origin x="2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7C7B2-0766-AF41-88B5-BC5BD8EBCCC8}" type="datetimeFigureOut">
              <a:rPr lang="ru-UA" smtClean="0"/>
              <a:t>13.05.2020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D270B-0AFC-CD47-9E5E-B7BECEBB5D0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4182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D270B-0AFC-CD47-9E5E-B7BECEBB5D07}" type="slidenum">
              <a:rPr lang="ru-UA" smtClean="0"/>
              <a:t>4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25417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D270B-0AFC-CD47-9E5E-B7BECEBB5D07}" type="slidenum">
              <a:rPr lang="ru-UA" smtClean="0"/>
              <a:t>6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87245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D270B-0AFC-CD47-9E5E-B7BECEBB5D07}" type="slidenum">
              <a:rPr lang="ru-UA" smtClean="0"/>
              <a:t>11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03747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E3C30F-0C6A-E249-9E45-C38653E4D1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CC44C1-C750-D84B-9B17-B4F40C595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D5B388-3734-BA49-87EC-A3DF9ECD0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EE33-0445-3A47-B064-0A8CF6901080}" type="datetimeFigureOut">
              <a:rPr lang="ru-UA" smtClean="0"/>
              <a:t>13.05.2020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6C95B3-EABB-3348-A8BD-E0CFDCA8B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9BFA27-063F-B942-B252-E589EE303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468-E4A7-DD41-B084-CA32792FA33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4896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365AF-0FEE-DF4A-9C6D-21004C52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49FA3B-5BA9-F745-97F1-F5CC6FB4E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1C2E51-5107-D24E-8F9D-2FE36CDA0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EE33-0445-3A47-B064-0A8CF6901080}" type="datetimeFigureOut">
              <a:rPr lang="ru-UA" smtClean="0"/>
              <a:t>13.05.2020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21C04B-439D-2B47-B316-AC3B0E96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3F226B-574B-3244-B3AC-F340C745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468-E4A7-DD41-B084-CA32792FA33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3037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8422D0A-1CDF-814F-82B9-85AA3D1930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793B7A-8543-094F-8A96-9E39B36C0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7FF780-FA7A-9D4F-9DF1-2C57EACE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EE33-0445-3A47-B064-0A8CF6901080}" type="datetimeFigureOut">
              <a:rPr lang="ru-UA" smtClean="0"/>
              <a:t>13.05.2020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93C327-2A7B-0D46-88DA-DFCE36021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90DD63-0708-8D4C-9A47-20DEF921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468-E4A7-DD41-B084-CA32792FA33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1898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231D4C-5681-0C4F-BE95-B4E6B7421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815302-B120-FF4F-B547-AC8088640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209FCF-2035-3544-819B-D150B0F7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EE33-0445-3A47-B064-0A8CF6901080}" type="datetimeFigureOut">
              <a:rPr lang="ru-UA" smtClean="0"/>
              <a:t>13.05.2020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32172A-FB81-0744-8890-E3AB479C8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976BA5-9405-8B4B-812D-90FAD9673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468-E4A7-DD41-B084-CA32792FA33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6048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56737F-F384-5744-98A5-381B2863F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3F5FA1-200C-A84B-B2A7-D8FBF6A0B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37B7D1-56ED-4D41-B737-B814FFB15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EE33-0445-3A47-B064-0A8CF6901080}" type="datetimeFigureOut">
              <a:rPr lang="ru-UA" smtClean="0"/>
              <a:t>13.05.2020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5B5FB4-5128-4749-BC15-1B200BE3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1C6B1B-70C5-AF4F-A9C4-ED56E1686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468-E4A7-DD41-B084-CA32792FA33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6194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88FB6-9418-CA4C-86FE-29FED106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87E3DE-8177-2A46-B12B-D26EB1C107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526CEC-C28C-BD43-8624-8E0360793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73FA32-C0A0-2249-9DB4-C1C5D16ED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EE33-0445-3A47-B064-0A8CF6901080}" type="datetimeFigureOut">
              <a:rPr lang="ru-UA" smtClean="0"/>
              <a:t>13.05.2020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5C5E9D-B44A-2043-871F-A93A2224E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A7AC6F-709E-4241-8660-65FB1DD3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468-E4A7-DD41-B084-CA32792FA33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2156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B1917-542B-4B44-BC49-C5D7804E5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46C08A-9366-174C-94BF-60A83550C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4BF28E-02F2-B94F-B554-74A72AAF0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5EA7935-651B-1342-AD45-7D0E6B758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28CF0A1-6F91-1144-9752-FC7C55881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59AA87A-914E-A949-BDD7-EEF5D3F39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EE33-0445-3A47-B064-0A8CF6901080}" type="datetimeFigureOut">
              <a:rPr lang="ru-UA" smtClean="0"/>
              <a:t>13.05.2020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75599CF-57E5-F14F-B682-6217F1C40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F17613-A986-9442-8B53-156BD198E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468-E4A7-DD41-B084-CA32792FA33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9701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885E6-F93B-584C-B3A3-65F0B7D6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2E582E0-F28E-CB4B-92B2-D96BD1923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EE33-0445-3A47-B064-0A8CF6901080}" type="datetimeFigureOut">
              <a:rPr lang="ru-UA" smtClean="0"/>
              <a:t>13.05.2020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8722414-8F81-754E-B251-52E1633D7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7B013A-151A-8145-9AC4-DC7CF603E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468-E4A7-DD41-B084-CA32792FA33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5443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F1CE923-407C-1B4F-8BB7-2884BF24B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EE33-0445-3A47-B064-0A8CF6901080}" type="datetimeFigureOut">
              <a:rPr lang="ru-UA" smtClean="0"/>
              <a:t>13.05.2020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7ACE8DE-ACE5-C947-931D-35A992382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D11631-4282-0B47-8E51-30436889F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468-E4A7-DD41-B084-CA32792FA33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4700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6D89CC-EA52-CC41-AEE7-A855BE858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1C5B1B-0BBB-594D-877C-E5549684C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4E7519-9416-E243-956F-F377B1D5B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56214B-6390-224E-B01A-98862322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EE33-0445-3A47-B064-0A8CF6901080}" type="datetimeFigureOut">
              <a:rPr lang="ru-UA" smtClean="0"/>
              <a:t>13.05.2020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ED5CFF-AD1D-704C-9D98-517C34B44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48F40C-B626-F443-9787-EEAF8D0A1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468-E4A7-DD41-B084-CA32792FA33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1081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16BAE5-B4C3-004E-8D4F-CA74CED90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5F5D283-5D11-834F-9C7E-298C5B16B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C0B131-2A8B-A84C-91DF-1CE3527B7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7E795D-C015-4549-9829-1FCDA540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EE33-0445-3A47-B064-0A8CF6901080}" type="datetimeFigureOut">
              <a:rPr lang="ru-UA" smtClean="0"/>
              <a:t>13.05.2020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2145A6-CFFA-D545-AB95-D2D87C0A5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B967F9-00DB-1040-A0F3-7DE5BB05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468-E4A7-DD41-B084-CA32792FA33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5837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F0A96C-964F-A24C-B8DF-044DB9E6E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6C9FDE-C0A9-604B-98FF-CD6D7BEDF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2F2B9D-59D4-E847-80B3-9AB8AE275E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EEE33-0445-3A47-B064-0A8CF6901080}" type="datetimeFigureOut">
              <a:rPr lang="ru-UA" smtClean="0"/>
              <a:t>13.05.2020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D249A8-B89B-0643-B415-79E849759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59C610-CD44-B240-A905-176B3746C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F8468-E4A7-DD41-B084-CA32792FA33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8020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buki.org.pl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wwapp.com/" TargetMode="External"/><Relationship Id="rId2" Type="http://schemas.openxmlformats.org/officeDocument/2006/relationships/hyperlink" Target="https://www.bitpaper.i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iro.com/" TargetMode="External"/><Relationship Id="rId4" Type="http://schemas.openxmlformats.org/officeDocument/2006/relationships/hyperlink" Target="https://draw.cha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wwapp.co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hlinkClick r:id="rId2"/>
            <a:extLst>
              <a:ext uri="{FF2B5EF4-FFF2-40B4-BE49-F238E27FC236}">
                <a16:creationId xmlns:a16="http://schemas.microsoft.com/office/drawing/2014/main" id="{536F9FAD-B7F7-F646-AB05-29D62E7C5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2487" y="5045366"/>
            <a:ext cx="2201541" cy="16511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977797-6593-A943-928C-7C3039C22B57}"/>
              </a:ext>
            </a:extLst>
          </p:cNvPr>
          <p:cNvSpPr txBox="1"/>
          <p:nvPr/>
        </p:nvSpPr>
        <p:spPr>
          <a:xfrm>
            <a:off x="1371601" y="2280743"/>
            <a:ext cx="94330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9994" algn="ctr">
              <a:spcBef>
                <a:spcPts val="2000"/>
              </a:spcBef>
              <a:spcAft>
                <a:spcPts val="600"/>
              </a:spcAft>
            </a:pPr>
            <a:r>
              <a:rPr lang="pl-PL" sz="4400" dirty="0">
                <a:solidFill>
                  <a:srgbClr val="000000"/>
                </a:solidFill>
              </a:rPr>
              <a:t>Serwisy, które zastąpią tablicę podczas zajęć online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889029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>
            <a:extLst>
              <a:ext uri="{FF2B5EF4-FFF2-40B4-BE49-F238E27FC236}">
                <a16:creationId xmlns:a16="http://schemas.microsoft.com/office/drawing/2014/main" id="{CF0D4584-5DDE-614F-8F10-6B41DABBE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045" y="817439"/>
            <a:ext cx="7868322" cy="4610345"/>
          </a:xfrm>
          <a:ln>
            <a:solidFill>
              <a:schemeClr val="accent6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CB3585E-563C-434E-915D-5531337A3510}"/>
              </a:ext>
            </a:extLst>
          </p:cNvPr>
          <p:cNvSpPr txBox="1"/>
          <p:nvPr/>
        </p:nvSpPr>
        <p:spPr>
          <a:xfrm>
            <a:off x="8578217" y="817439"/>
            <a:ext cx="32707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Na tablicy można korzystać z następujących  funkcji:</a:t>
            </a:r>
            <a:r>
              <a:rPr lang="ru-RU" dirty="0"/>
              <a:t>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skopiować link i udostępnić go swoim uczniom;</a:t>
            </a:r>
            <a:r>
              <a:rPr lang="ru-R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zapisać</a:t>
            </a:r>
            <a:r>
              <a:rPr lang="en-US" dirty="0"/>
              <a:t> </a:t>
            </a:r>
            <a:r>
              <a:rPr lang="en-US" dirty="0" err="1"/>
              <a:t>stworzony</a:t>
            </a:r>
            <a:r>
              <a:rPr lang="en-US" dirty="0"/>
              <a:t> </a:t>
            </a:r>
            <a:r>
              <a:rPr lang="en-US" dirty="0" err="1"/>
              <a:t>materiał</a:t>
            </a:r>
            <a:r>
              <a:rPr lang="ru-RU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wkleić</a:t>
            </a:r>
            <a:r>
              <a:rPr lang="en-US" dirty="0"/>
              <a:t> </a:t>
            </a:r>
            <a:r>
              <a:rPr lang="en-US" dirty="0" err="1"/>
              <a:t>obraz</a:t>
            </a:r>
            <a:r>
              <a:rPr lang="en-US" dirty="0"/>
              <a:t>, </a:t>
            </a:r>
            <a:r>
              <a:rPr lang="en-US" dirty="0" err="1"/>
              <a:t>zdjęcie</a:t>
            </a:r>
            <a:r>
              <a:rPr lang="ru-RU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usunąć</a:t>
            </a:r>
            <a:r>
              <a:rPr lang="en-US" dirty="0"/>
              <a:t>;</a:t>
            </a:r>
            <a:r>
              <a:rPr lang="ru-R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wymazać</a:t>
            </a:r>
            <a:r>
              <a:rPr lang="en-US" dirty="0"/>
              <a:t>;</a:t>
            </a:r>
            <a:r>
              <a:rPr lang="ru-R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rysować ołówkiem (za pomocą myszki);</a:t>
            </a:r>
            <a:r>
              <a:rPr lang="ru-R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wprowadzać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; </a:t>
            </a:r>
            <a:r>
              <a:rPr lang="en-US" dirty="0" err="1"/>
              <a:t>przeciągać</a:t>
            </a:r>
            <a:r>
              <a:rPr lang="en-US" dirty="0"/>
              <a:t> </a:t>
            </a:r>
            <a:r>
              <a:rPr lang="en-US" dirty="0" err="1"/>
              <a:t>obiekt</a:t>
            </a:r>
            <a:r>
              <a:rPr lang="en-US" dirty="0"/>
              <a:t>;</a:t>
            </a:r>
            <a:r>
              <a:rPr lang="ru-R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kontaktować się z uczniami przez wideo lub audio.</a:t>
            </a:r>
            <a:r>
              <a:rPr lang="ru-RU" dirty="0"/>
              <a:t>  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14172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F7785-274B-9A4E-8D37-6133FD460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521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Miro</a:t>
            </a:r>
            <a:endParaRPr lang="ru-UA" sz="40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53E8153-0C7A-754C-AEBB-29989F5148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01505" y="1088475"/>
            <a:ext cx="7988989" cy="4681049"/>
          </a:xfrm>
          <a:ln>
            <a:solidFill>
              <a:schemeClr val="accent6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163E83B-3F44-A74D-B2FE-561A27DDF16F}"/>
              </a:ext>
            </a:extLst>
          </p:cNvPr>
          <p:cNvSpPr txBox="1"/>
          <p:nvPr/>
        </p:nvSpPr>
        <p:spPr>
          <a:xfrm>
            <a:off x="2101505" y="5994589"/>
            <a:ext cx="7988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Tablica internetowa “Miro” to kolejne narzędzie, które pozwala nauczycielowi na łatwą interakcję z uczniami.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27731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D386516-6860-A74A-8741-51EACD1B85F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770" r="4770"/>
          <a:stretch>
            <a:fillRect/>
          </a:stretch>
        </p:blipFill>
        <p:spPr/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E9ECE7DB-B8E3-2C4A-91D3-25BA3B8A2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>
            <a:normAutofit/>
          </a:bodyPr>
          <a:lstStyle/>
          <a:p>
            <a:r>
              <a:rPr lang="pl-PL" sz="1800" dirty="0"/>
              <a:t>Dostępne funkcje</a:t>
            </a:r>
            <a:r>
              <a:rPr lang="uk-UA" sz="1800" dirty="0"/>
              <a:t>: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dodawanie zdjęć, filmów, dokumentów do tablicy;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możliwość zanotowania, narysowania figury, podkreślenia niezbędnego materiału</a:t>
            </a:r>
            <a:r>
              <a:rPr lang="ru-RU" sz="1800" dirty="0"/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/>
              <a:t>zapisywanie</a:t>
            </a:r>
            <a:r>
              <a:rPr lang="en-US" sz="1800" dirty="0"/>
              <a:t> </a:t>
            </a:r>
            <a:r>
              <a:rPr lang="en-US" sz="1800" dirty="0" err="1"/>
              <a:t>materiałów</a:t>
            </a:r>
            <a:r>
              <a:rPr lang="en-US" sz="1800" dirty="0"/>
              <a:t>;</a:t>
            </a:r>
            <a:r>
              <a:rPr lang="ru-RU" sz="1800" dirty="0"/>
              <a:t>  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możliwość zorganizować czat grupowy, co jest bardzo wygodne, jeśli współpracujesz z grupą uczniów;</a:t>
            </a:r>
            <a:r>
              <a:rPr lang="ru-RU" sz="1800" dirty="0"/>
              <a:t> 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możliwość przeprowadzać lekcję z innym nauczycielem, który jest zarejestrowany w twojej grupie (jest to bardzo wygodne w przypadku zintegrowanych lekcji)</a:t>
            </a:r>
            <a:r>
              <a:rPr lang="ru-RU" sz="1800" dirty="0"/>
              <a:t>. </a:t>
            </a:r>
            <a:endParaRPr lang="ru-UA" sz="1800" dirty="0"/>
          </a:p>
        </p:txBody>
      </p:sp>
    </p:spTree>
    <p:extLst>
      <p:ext uri="{BB962C8B-B14F-4D97-AF65-F5344CB8AC3E}">
        <p14:creationId xmlns:p14="http://schemas.microsoft.com/office/powerpoint/2010/main" val="2131088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A5E8E69-C5A5-664A-A7BC-B3515DB27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/>
              <a:t>Linki</a:t>
            </a:r>
            <a:r>
              <a:rPr lang="en-US" sz="4000" dirty="0"/>
              <a:t> do </a:t>
            </a:r>
            <a:r>
              <a:rPr lang="pl-PL" sz="4000" dirty="0"/>
              <a:t>serwisów</a:t>
            </a:r>
            <a:endParaRPr lang="ru-UA" sz="4000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6B292EBC-A9A6-6F43-982F-38B998D89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https://www.bitpaper.io/</a:t>
            </a:r>
            <a:endParaRPr lang="en-US" sz="3600" dirty="0"/>
          </a:p>
          <a:p>
            <a:r>
              <a:rPr lang="en-US" sz="3600" dirty="0">
                <a:hlinkClick r:id="rId3"/>
              </a:rPr>
              <a:t>https://awwapp.com/</a:t>
            </a:r>
            <a:endParaRPr lang="en-US" sz="3600" dirty="0"/>
          </a:p>
          <a:p>
            <a:r>
              <a:rPr lang="en-US" sz="3600" dirty="0">
                <a:hlinkClick r:id="rId4"/>
              </a:rPr>
              <a:t>https://draw.chat/</a:t>
            </a:r>
            <a:endParaRPr lang="en-US" sz="3600" dirty="0"/>
          </a:p>
          <a:p>
            <a:r>
              <a:rPr lang="en-US" sz="3600" dirty="0">
                <a:hlinkClick r:id="rId5"/>
              </a:rPr>
              <a:t>https://miro.com/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272106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103F17D-7508-464A-8DE2-1ACFF1D3DA6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302" r="5302"/>
          <a:stretch>
            <a:fillRect/>
          </a:stretch>
        </p:blipFill>
        <p:spPr>
          <a:ln>
            <a:solidFill>
              <a:schemeClr val="accent6"/>
            </a:solidFill>
          </a:ln>
        </p:spPr>
      </p:pic>
      <p:sp>
        <p:nvSpPr>
          <p:cNvPr id="7" name="Текст 6">
            <a:extLst>
              <a:ext uri="{FF2B5EF4-FFF2-40B4-BE49-F238E27FC236}">
                <a16:creationId xmlns:a16="http://schemas.microsoft.com/office/drawing/2014/main" id="{BAADC1DB-A6A3-AB45-AAF3-D15E27DA1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>
            <a:noAutofit/>
          </a:bodyPr>
          <a:lstStyle/>
          <a:p>
            <a:r>
              <a:rPr lang="pl-PL" sz="2000" dirty="0"/>
              <a:t>Organizacja nauczania zdalnego obejmuje różne etapy. Teraz skontaktować się z uczniem przez Zoom lub Skype nie jest problemem. Za pośrednictwem tych i innych platform można prowadzić zajęcia, wyjaśniać nowy temat, pokazywać prezentację i odrabiać zadanie domowe. Wydaje się, że problem może wyniknąć w sytuacji, kiedy nauczyciel jest przyzwyczajony do korzystania z tablicy lub rysowania na kartce papieru. Aby nie marnować czasu na prawidłowe ustawienie aparatu i martwienie się o tym, czy wszystko widać uczniom, można skorzystać z internetowych symulatorów tablicy.</a:t>
            </a:r>
            <a:endParaRPr lang="ru-UA" sz="2000" dirty="0"/>
          </a:p>
        </p:txBody>
      </p:sp>
    </p:spTree>
    <p:extLst>
      <p:ext uri="{BB962C8B-B14F-4D97-AF65-F5344CB8AC3E}">
        <p14:creationId xmlns:p14="http://schemas.microsoft.com/office/powerpoint/2010/main" val="403451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7EFBC49-4DE1-114A-AA61-D68C5862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Tablice</a:t>
            </a:r>
            <a:r>
              <a:rPr lang="en-US" dirty="0"/>
              <a:t> </a:t>
            </a:r>
            <a:r>
              <a:rPr lang="en-US" dirty="0" err="1"/>
              <a:t>internetowe</a:t>
            </a:r>
            <a:endParaRPr lang="ru-UA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76D40AD-DE60-3344-8F38-1C0FE32C7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5568" y="1825625"/>
            <a:ext cx="4308231" cy="4351338"/>
          </a:xfrm>
        </p:spPr>
        <p:txBody>
          <a:bodyPr>
            <a:normAutofit/>
          </a:bodyPr>
          <a:lstStyle/>
          <a:p>
            <a:r>
              <a:rPr lang="en-US" sz="4800" dirty="0" err="1"/>
              <a:t>BitPaper</a:t>
            </a:r>
            <a:endParaRPr lang="uk-UA" sz="4800" dirty="0"/>
          </a:p>
          <a:p>
            <a:r>
              <a:rPr lang="en-US" sz="4800" dirty="0"/>
              <a:t>AWW board</a:t>
            </a:r>
            <a:endParaRPr lang="uk-UA" sz="4800" dirty="0"/>
          </a:p>
          <a:p>
            <a:r>
              <a:rPr lang="en-US" sz="4800" dirty="0"/>
              <a:t>Draw Chat</a:t>
            </a:r>
            <a:endParaRPr lang="uk-UA" sz="4800" dirty="0"/>
          </a:p>
          <a:p>
            <a:pPr fontAlgn="base"/>
            <a:r>
              <a:rPr lang="en-US" sz="4800" dirty="0"/>
              <a:t>Miro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995181B-C8DC-5B45-A52A-81D763FE6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5798901" cy="3742103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219273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D8EFDA-B2A7-4F49-9B9E-D9290E2B3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0" cy="6196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BitPaper</a:t>
            </a:r>
            <a:endParaRPr lang="ru-UA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6CD8D5A-637B-0146-B4AA-FAB55FFD97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04600" y="984738"/>
            <a:ext cx="7582800" cy="4443047"/>
          </a:xfrm>
          <a:ln>
            <a:solidFill>
              <a:schemeClr val="accent6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5BDED3-09E7-7941-8F30-204DE94A7234}"/>
              </a:ext>
            </a:extLst>
          </p:cNvPr>
          <p:cNvSpPr txBox="1"/>
          <p:nvPr/>
        </p:nvSpPr>
        <p:spPr>
          <a:xfrm>
            <a:off x="1301260" y="5698515"/>
            <a:ext cx="9589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BitPaper jest jedną z najlepszych wirtualnych tablic dla korepetytorów. W zakładce “Pricing” zaznaczone są pakiety i ceny.</a:t>
            </a:r>
            <a:r>
              <a:rPr lang="ru-RU" dirty="0"/>
              <a:t>  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1705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89745A0-1362-264D-9534-FBC723B98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" y="945173"/>
            <a:ext cx="8478129" cy="4967653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4F4EC8E-4C5B-954E-9345-6051765C9D48}"/>
              </a:ext>
            </a:extLst>
          </p:cNvPr>
          <p:cNvSpPr txBox="1"/>
          <p:nvPr/>
        </p:nvSpPr>
        <p:spPr>
          <a:xfrm>
            <a:off x="8874370" y="945173"/>
            <a:ext cx="27549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Dzięki bezpłatnemu pakietowi „Free” będziesz miał możliwość:</a:t>
            </a:r>
          </a:p>
          <a:p>
            <a:pPr fontAlgn="base"/>
            <a:r>
              <a:rPr lang="pl-PL" sz="2400" dirty="0"/>
              <a:t>dołączać się do połączeń;</a:t>
            </a:r>
          </a:p>
          <a:p>
            <a:pPr fontAlgn="base"/>
            <a:r>
              <a:rPr lang="pl-PL" sz="2400" dirty="0"/>
              <a:t>stwarzać 1 tablice na miesiąc;</a:t>
            </a:r>
          </a:p>
          <a:p>
            <a:pPr fontAlgn="base"/>
            <a:r>
              <a:rPr lang="pl-PL" sz="2400" dirty="0"/>
              <a:t>zapisywać dokumenty;</a:t>
            </a:r>
          </a:p>
          <a:p>
            <a:pPr fontAlgn="base"/>
            <a:r>
              <a:rPr lang="pl-PL" sz="2400" dirty="0"/>
              <a:t>tworzyć pliki.</a:t>
            </a:r>
          </a:p>
        </p:txBody>
      </p:sp>
    </p:spTree>
    <p:extLst>
      <p:ext uri="{BB962C8B-B14F-4D97-AF65-F5344CB8AC3E}">
        <p14:creationId xmlns:p14="http://schemas.microsoft.com/office/powerpoint/2010/main" val="13544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0BA6186-C2CE-5446-8ED9-E25A27C961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365" y="480646"/>
            <a:ext cx="8863270" cy="5193323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689A58-C674-B141-941D-BFE122331E96}"/>
              </a:ext>
            </a:extLst>
          </p:cNvPr>
          <p:cNvSpPr txBox="1"/>
          <p:nvPr/>
        </p:nvSpPr>
        <p:spPr>
          <a:xfrm>
            <a:off x="1664365" y="5961130"/>
            <a:ext cx="8863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Rozpoczęcie korzystania z tej tablicy rozpoczyna się od wizyty na stronę  https://www.bitpaper.io/. Tam możesz kliknąć „Create paper” i rozpocząć pracę z serwisem.</a:t>
            </a:r>
          </a:p>
          <a:p>
            <a:r>
              <a:rPr lang="ru-RU" dirty="0"/>
              <a:t>  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0764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3A6AD0-CE37-0D48-A1EA-77908E225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579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AWW Board</a:t>
            </a:r>
            <a:endParaRPr lang="ru-UA" sz="40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5776530-0A58-5347-9E44-65BF1C1212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1352" y="1230924"/>
            <a:ext cx="7689295" cy="4505447"/>
          </a:xfrm>
          <a:ln>
            <a:solidFill>
              <a:schemeClr val="accent6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BC5924-A7BD-5145-AFBB-DB85228520EE}"/>
              </a:ext>
            </a:extLst>
          </p:cNvPr>
          <p:cNvSpPr txBox="1"/>
          <p:nvPr/>
        </p:nvSpPr>
        <p:spPr>
          <a:xfrm>
            <a:off x="2309706" y="5955838"/>
            <a:ext cx="7572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“AWW board” </a:t>
            </a:r>
            <a:r>
              <a:rPr lang="pl-PL" b="1" dirty="0"/>
              <a:t>—</a:t>
            </a:r>
            <a:r>
              <a:rPr lang="pl-PL" dirty="0"/>
              <a:t> dość łatwa w użyciu wirtualna tablica. Wszystko jest proste i jasne przy pierwszym wejściu na stronę: </a:t>
            </a:r>
            <a:r>
              <a:rPr lang="pl-PL" u="sng" dirty="0">
                <a:hlinkClick r:id="rId3"/>
              </a:rPr>
              <a:t>https://awwapp.com/</a:t>
            </a:r>
            <a:r>
              <a:rPr lang="pl-PL" dirty="0"/>
              <a:t>.</a:t>
            </a:r>
            <a:r>
              <a:rPr lang="en-US" dirty="0"/>
              <a:t>   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4051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26665E1-6C9C-DE4F-B894-ACDA65FCE16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520" b="10520"/>
          <a:stretch>
            <a:fillRect/>
          </a:stretch>
        </p:blipFill>
        <p:spPr>
          <a:ln>
            <a:solidFill>
              <a:schemeClr val="accent6"/>
            </a:solidFill>
          </a:ln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BE7A148A-5665-424B-8941-863D94A20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987426"/>
            <a:ext cx="4016742" cy="4873624"/>
          </a:xfrm>
        </p:spPr>
        <p:txBody>
          <a:bodyPr>
            <a:noAutofit/>
          </a:bodyPr>
          <a:lstStyle/>
          <a:p>
            <a:r>
              <a:rPr lang="pl-PL" sz="2400" dirty="0"/>
              <a:t>Serwis </a:t>
            </a:r>
            <a:r>
              <a:rPr lang="ru-RU" sz="2400" dirty="0"/>
              <a:t>«</a:t>
            </a:r>
            <a:r>
              <a:rPr lang="en-US" sz="2400" dirty="0"/>
              <a:t>AWW board» ma </a:t>
            </a:r>
            <a:r>
              <a:rPr lang="en-US" sz="2400" dirty="0" err="1"/>
              <a:t>następujące</a:t>
            </a:r>
            <a:r>
              <a:rPr lang="en-US" sz="2400" dirty="0"/>
              <a:t> </a:t>
            </a:r>
            <a:r>
              <a:rPr lang="en-US" sz="2400" dirty="0" err="1"/>
              <a:t>funkcje</a:t>
            </a:r>
            <a:r>
              <a:rPr lang="en-US" sz="2400" dirty="0"/>
              <a:t>:</a:t>
            </a:r>
            <a:r>
              <a:rPr lang="ru-RU" sz="2400" dirty="0"/>
              <a:t> 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rysowanie na tablicy za pomocą myszki</a:t>
            </a:r>
            <a:r>
              <a:rPr lang="ru-RU" sz="2400" dirty="0"/>
              <a:t>;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wstawianie</a:t>
            </a:r>
            <a:r>
              <a:rPr lang="en-US" sz="2400" dirty="0"/>
              <a:t> </a:t>
            </a:r>
            <a:r>
              <a:rPr lang="en-US" sz="2400" dirty="0" err="1"/>
              <a:t>obrazów</a:t>
            </a:r>
            <a:r>
              <a:rPr lang="en-US" sz="2400" dirty="0"/>
              <a:t>, </a:t>
            </a:r>
            <a:r>
              <a:rPr lang="en-US" sz="2400" dirty="0" err="1"/>
              <a:t>zdjęć</a:t>
            </a:r>
            <a:r>
              <a:rPr lang="ru-RU" sz="2400" dirty="0"/>
              <a:t>;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dołączanie</a:t>
            </a:r>
            <a:r>
              <a:rPr lang="en-US" sz="2400" dirty="0"/>
              <a:t> </a:t>
            </a:r>
            <a:r>
              <a:rPr lang="en-US" sz="2400" dirty="0" err="1"/>
              <a:t>naklejki</a:t>
            </a:r>
            <a:r>
              <a:rPr lang="ru-RU" sz="2400" dirty="0"/>
              <a:t>;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rysowanie</a:t>
            </a:r>
            <a:r>
              <a:rPr lang="en-US" sz="2400" dirty="0"/>
              <a:t> </a:t>
            </a:r>
            <a:r>
              <a:rPr lang="en-US" sz="2400" dirty="0" err="1"/>
              <a:t>strzałek</a:t>
            </a:r>
            <a:r>
              <a:rPr lang="en-US" sz="2400" dirty="0"/>
              <a:t>, </a:t>
            </a:r>
            <a:r>
              <a:rPr lang="en-US" sz="2400" dirty="0" err="1"/>
              <a:t>kształtów</a:t>
            </a:r>
            <a:r>
              <a:rPr lang="ru-RU" sz="2400" dirty="0"/>
              <a:t>; </a:t>
            </a:r>
            <a:endParaRPr lang="en-US" sz="2400" dirty="0"/>
          </a:p>
          <a:p>
            <a:r>
              <a:rPr lang="pl-PL" sz="2400" dirty="0"/>
              <a:t>Uczniowie mogą po prostu obserwować twoje działania na ekranie, a mogą edytować z tobą podczas uczestnictwa w tym procesie.</a:t>
            </a:r>
          </a:p>
        </p:txBody>
      </p:sp>
    </p:spTree>
    <p:extLst>
      <p:ext uri="{BB962C8B-B14F-4D97-AF65-F5344CB8AC3E}">
        <p14:creationId xmlns:p14="http://schemas.microsoft.com/office/powerpoint/2010/main" val="2881008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7EB3848-F05B-AB4A-B250-2E12B222F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5797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Draw Chat</a:t>
            </a:r>
            <a:endParaRPr lang="ru-UA" sz="4000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F65D2DA7-928F-9045-828C-7FAC24E05D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8383" y="1230923"/>
            <a:ext cx="7575234" cy="4194377"/>
          </a:xfrm>
          <a:ln>
            <a:solidFill>
              <a:schemeClr val="accent6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6200AFD-329E-D541-8BC7-C0E2C9DDBC1E}"/>
              </a:ext>
            </a:extLst>
          </p:cNvPr>
          <p:cNvSpPr txBox="1"/>
          <p:nvPr/>
        </p:nvSpPr>
        <p:spPr>
          <a:xfrm>
            <a:off x="2308383" y="5627077"/>
            <a:ext cx="7575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Zapoznaj się z wirtualną tablicą DrawChat na: https://draw.chat/. Sam serwis jest nie tylko tablicą online, ale także platformą komunikacji.</a:t>
            </a:r>
          </a:p>
        </p:txBody>
      </p:sp>
    </p:spTree>
    <p:extLst>
      <p:ext uri="{BB962C8B-B14F-4D97-AF65-F5344CB8AC3E}">
        <p14:creationId xmlns:p14="http://schemas.microsoft.com/office/powerpoint/2010/main" val="38106249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466</Words>
  <Application>Microsoft Macintosh PowerPoint</Application>
  <PresentationFormat>Широкоэкранный</PresentationFormat>
  <Paragraphs>51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Tablice internetowe</vt:lpstr>
      <vt:lpstr>BitPaper</vt:lpstr>
      <vt:lpstr>Презентация PowerPoint</vt:lpstr>
      <vt:lpstr>Презентация PowerPoint</vt:lpstr>
      <vt:lpstr>AWW Board</vt:lpstr>
      <vt:lpstr>Презентация PowerPoint</vt:lpstr>
      <vt:lpstr>Draw Chat</vt:lpstr>
      <vt:lpstr>Презентация PowerPoint</vt:lpstr>
      <vt:lpstr>Miro</vt:lpstr>
      <vt:lpstr>Презентация PowerPoint</vt:lpstr>
      <vt:lpstr>Linki do serwisów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16</cp:revision>
  <dcterms:created xsi:type="dcterms:W3CDTF">2020-04-29T07:37:01Z</dcterms:created>
  <dcterms:modified xsi:type="dcterms:W3CDTF">2020-05-13T12:37:25Z</dcterms:modified>
</cp:coreProperties>
</file>